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sldIdLst>
    <p:sldId id="256" r:id="rId2"/>
    <p:sldId id="263" r:id="rId3"/>
    <p:sldId id="277" r:id="rId4"/>
    <p:sldId id="264" r:id="rId5"/>
    <p:sldId id="273" r:id="rId6"/>
    <p:sldId id="265" r:id="rId7"/>
    <p:sldId id="266" r:id="rId8"/>
    <p:sldId id="267" r:id="rId9"/>
    <p:sldId id="268" r:id="rId10"/>
    <p:sldId id="278" r:id="rId11"/>
    <p:sldId id="274" r:id="rId12"/>
    <p:sldId id="271" r:id="rId13"/>
    <p:sldId id="275" r:id="rId14"/>
  </p:sldIdLst>
  <p:sldSz cx="12192000" cy="6858000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E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29AC8E-391E-4754-AEFB-869B9A413D69}" v="5" dt="2025-06-30T12:44:57.1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293" autoAdjust="0"/>
  </p:normalViewPr>
  <p:slideViewPr>
    <p:cSldViewPr snapToGrid="0">
      <p:cViewPr varScale="1">
        <p:scale>
          <a:sx n="74" d="100"/>
          <a:sy n="74" d="100"/>
        </p:scale>
        <p:origin x="9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mila Lužová" userId="cc4fd6ac-4273-4a6a-917b-901f5273c9d8" providerId="ADAL" clId="{B429AC8E-391E-4754-AEFB-869B9A413D69}"/>
    <pc:docChg chg="custSel addSld delSld modSld">
      <pc:chgData name="Kamila Lužová" userId="cc4fd6ac-4273-4a6a-917b-901f5273c9d8" providerId="ADAL" clId="{B429AC8E-391E-4754-AEFB-869B9A413D69}" dt="2025-06-30T12:46:32.299" v="148" actId="20577"/>
      <pc:docMkLst>
        <pc:docMk/>
      </pc:docMkLst>
      <pc:sldChg chg="del">
        <pc:chgData name="Kamila Lužová" userId="cc4fd6ac-4273-4a6a-917b-901f5273c9d8" providerId="ADAL" clId="{B429AC8E-391E-4754-AEFB-869B9A413D69}" dt="2025-06-30T12:04:44.977" v="2" actId="47"/>
        <pc:sldMkLst>
          <pc:docMk/>
          <pc:sldMk cId="412657051" sldId="268"/>
        </pc:sldMkLst>
      </pc:sldChg>
      <pc:sldChg chg="modSp new mod">
        <pc:chgData name="Kamila Lužová" userId="cc4fd6ac-4273-4a6a-917b-901f5273c9d8" providerId="ADAL" clId="{B429AC8E-391E-4754-AEFB-869B9A413D69}" dt="2025-06-30T12:13:08.943" v="74" actId="115"/>
        <pc:sldMkLst>
          <pc:docMk/>
          <pc:sldMk cId="890727250" sldId="268"/>
        </pc:sldMkLst>
        <pc:spChg chg="mod">
          <ac:chgData name="Kamila Lužová" userId="cc4fd6ac-4273-4a6a-917b-901f5273c9d8" providerId="ADAL" clId="{B429AC8E-391E-4754-AEFB-869B9A413D69}" dt="2025-06-30T12:09:07.357" v="21" actId="20577"/>
          <ac:spMkLst>
            <pc:docMk/>
            <pc:sldMk cId="890727250" sldId="268"/>
            <ac:spMk id="2" creationId="{3142401F-FDCF-590E-5FB5-6AB9156699D9}"/>
          </ac:spMkLst>
        </pc:spChg>
        <pc:spChg chg="mod">
          <ac:chgData name="Kamila Lužová" userId="cc4fd6ac-4273-4a6a-917b-901f5273c9d8" providerId="ADAL" clId="{B429AC8E-391E-4754-AEFB-869B9A413D69}" dt="2025-06-30T12:13:08.943" v="74" actId="115"/>
          <ac:spMkLst>
            <pc:docMk/>
            <pc:sldMk cId="890727250" sldId="268"/>
            <ac:spMk id="3" creationId="{61F05325-9860-094C-E758-59B82EDFC0D4}"/>
          </ac:spMkLst>
        </pc:spChg>
      </pc:sldChg>
      <pc:sldChg chg="delSp modSp new mod">
        <pc:chgData name="Kamila Lužová" userId="cc4fd6ac-4273-4a6a-917b-901f5273c9d8" providerId="ADAL" clId="{B429AC8E-391E-4754-AEFB-869B9A413D69}" dt="2025-06-30T12:46:32.299" v="148" actId="20577"/>
        <pc:sldMkLst>
          <pc:docMk/>
          <pc:sldMk cId="1947418457" sldId="269"/>
        </pc:sldMkLst>
        <pc:spChg chg="del">
          <ac:chgData name="Kamila Lužová" userId="cc4fd6ac-4273-4a6a-917b-901f5273c9d8" providerId="ADAL" clId="{B429AC8E-391E-4754-AEFB-869B9A413D69}" dt="2025-06-30T12:45:46.544" v="124" actId="478"/>
          <ac:spMkLst>
            <pc:docMk/>
            <pc:sldMk cId="1947418457" sldId="269"/>
            <ac:spMk id="2" creationId="{86B385F4-71DB-8B83-8D05-49C27AD03A3E}"/>
          </ac:spMkLst>
        </pc:spChg>
        <pc:spChg chg="mod">
          <ac:chgData name="Kamila Lužová" userId="cc4fd6ac-4273-4a6a-917b-901f5273c9d8" providerId="ADAL" clId="{B429AC8E-391E-4754-AEFB-869B9A413D69}" dt="2025-06-30T12:46:32.299" v="148" actId="20577"/>
          <ac:spMkLst>
            <pc:docMk/>
            <pc:sldMk cId="1947418457" sldId="269"/>
            <ac:spMk id="3" creationId="{7983408A-582C-D27E-62A9-D4E476D78EFB}"/>
          </ac:spMkLst>
        </pc:spChg>
      </pc:sldChg>
      <pc:sldChg chg="modSp add del mod modClrScheme chgLayout">
        <pc:chgData name="Kamila Lužová" userId="cc4fd6ac-4273-4a6a-917b-901f5273c9d8" providerId="ADAL" clId="{B429AC8E-391E-4754-AEFB-869B9A413D69}" dt="2025-06-30T12:04:49.256" v="3" actId="47"/>
        <pc:sldMkLst>
          <pc:docMk/>
          <pc:sldMk cId="2559898172" sldId="269"/>
        </pc:sldMkLst>
        <pc:spChg chg="mod ord">
          <ac:chgData name="Kamila Lužová" userId="cc4fd6ac-4273-4a6a-917b-901f5273c9d8" providerId="ADAL" clId="{B429AC8E-391E-4754-AEFB-869B9A413D69}" dt="2025-06-30T12:03:50.814" v="1" actId="34807"/>
          <ac:spMkLst>
            <pc:docMk/>
            <pc:sldMk cId="2559898172" sldId="269"/>
            <ac:spMk id="2" creationId="{8CC4251F-3403-D4DD-6CC9-09A092849612}"/>
          </ac:spMkLst>
        </pc:spChg>
        <pc:spChg chg="mod">
          <ac:chgData name="Kamila Lužová" userId="cc4fd6ac-4273-4a6a-917b-901f5273c9d8" providerId="ADAL" clId="{B429AC8E-391E-4754-AEFB-869B9A413D69}" dt="2025-06-30T12:03:50.814" v="1" actId="34807"/>
          <ac:spMkLst>
            <pc:docMk/>
            <pc:sldMk cId="2559898172" sldId="269"/>
            <ac:spMk id="4" creationId="{9BB27F45-F2C3-4368-8FCF-C44027A2F787}"/>
          </ac:spMkLst>
        </pc:spChg>
        <pc:picChg chg="mod ord">
          <ac:chgData name="Kamila Lužová" userId="cc4fd6ac-4273-4a6a-917b-901f5273c9d8" providerId="ADAL" clId="{B429AC8E-391E-4754-AEFB-869B9A413D69}" dt="2025-06-30T12:03:50.814" v="1" actId="34807"/>
          <ac:picMkLst>
            <pc:docMk/>
            <pc:sldMk cId="2559898172" sldId="269"/>
            <ac:picMk id="3" creationId="{868EA3F1-2079-43E0-9AC8-06B9F3543C87}"/>
          </ac:picMkLst>
        </pc:picChg>
      </pc:sldChg>
      <pc:sldChg chg="new del">
        <pc:chgData name="Kamila Lužová" userId="cc4fd6ac-4273-4a6a-917b-901f5273c9d8" providerId="ADAL" clId="{B429AC8E-391E-4754-AEFB-869B9A413D69}" dt="2025-06-30T12:13:49.434" v="77" actId="47"/>
        <pc:sldMkLst>
          <pc:docMk/>
          <pc:sldMk cId="3542776635" sldId="269"/>
        </pc:sldMkLst>
      </pc:sldChg>
      <pc:sldChg chg="new del">
        <pc:chgData name="Kamila Lužová" userId="cc4fd6ac-4273-4a6a-917b-901f5273c9d8" providerId="ADAL" clId="{B429AC8E-391E-4754-AEFB-869B9A413D69}" dt="2025-06-30T12:13:51.069" v="78" actId="47"/>
        <pc:sldMkLst>
          <pc:docMk/>
          <pc:sldMk cId="3022135556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28462-7D11-4184-A5DB-7F59448BB9B9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0C8C27-7463-416E-92E8-2F15BE7BBA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339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Pravidla - 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Klíčový dokument, který ukotvuje celý systém zajišťování kvality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0C8C27-7463-416E-92E8-2F15BE7BBAE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6353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0C8C27-7463-416E-92E8-2F15BE7BBAE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252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3C79B08-A458-9215-8919-CB5A69AB2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213" y="5773738"/>
            <a:ext cx="25368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C60E5D7B-E972-6A31-B6B7-592B62C2CF81}"/>
              </a:ext>
            </a:extLst>
          </p:cNvPr>
          <p:cNvSpPr/>
          <p:nvPr/>
        </p:nvSpPr>
        <p:spPr>
          <a:xfrm>
            <a:off x="919163" y="468313"/>
            <a:ext cx="5921375" cy="592137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8673" y="1581150"/>
            <a:ext cx="9749327" cy="3922341"/>
          </a:xfrm>
          <a:prstGeom prst="rect">
            <a:avLst/>
          </a:prstGeom>
        </p:spPr>
        <p:txBody>
          <a:bodyPr lIns="0" rIns="0" anchor="ctr" anchorCtr="0">
            <a:normAutofit/>
          </a:bodyPr>
          <a:lstStyle>
            <a:lvl1pPr algn="l"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97CF1DB8-5BE1-2DED-55C2-463AA4BC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7175" y="330200"/>
            <a:ext cx="2601913" cy="1250950"/>
          </a:xfrm>
          <a:prstGeom prst="rect">
            <a:avLst/>
          </a:prstGeom>
        </p:spPr>
        <p:txBody>
          <a:bodyPr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3176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928CE66A-20F0-B26C-D143-648FE4772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0" y="6103938"/>
            <a:ext cx="16906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text 17"/>
          <p:cNvSpPr>
            <a:spLocks noGrp="1"/>
          </p:cNvSpPr>
          <p:nvPr>
            <p:ph type="body" sz="quarter" idx="14"/>
          </p:nvPr>
        </p:nvSpPr>
        <p:spPr>
          <a:xfrm>
            <a:off x="885825" y="419101"/>
            <a:ext cx="10934700" cy="6191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885823" y="1193099"/>
            <a:ext cx="10863265" cy="501491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B8A17246-45B1-E32D-FF62-6819FF3F7A6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076450" y="6300788"/>
            <a:ext cx="607695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BE7181C-0C3C-BCFC-F6BE-DEC0DB7ABA2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85825" y="6300788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51C2A2B4-B296-4724-B7F8-F1788001BA1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67844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5598A590-FE0D-E351-D4E7-385E80765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0" y="6103938"/>
            <a:ext cx="16906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text 17"/>
          <p:cNvSpPr>
            <a:spLocks noGrp="1"/>
          </p:cNvSpPr>
          <p:nvPr>
            <p:ph type="body" sz="quarter" idx="14"/>
          </p:nvPr>
        </p:nvSpPr>
        <p:spPr>
          <a:xfrm>
            <a:off x="885825" y="419101"/>
            <a:ext cx="10934700" cy="6191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6"/>
          </p:nvPr>
        </p:nvSpPr>
        <p:spPr>
          <a:xfrm>
            <a:off x="885825" y="1219200"/>
            <a:ext cx="10934700" cy="49895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023387EA-C243-9A20-3467-C8C7099483B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076450" y="6300788"/>
            <a:ext cx="607695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44EEECF8-22E2-4FFE-8174-595D49557F5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85825" y="6300788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D4A7D558-8C85-4A0D-A697-33A21CB75A6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99989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75F1909C-BFED-3DC2-910D-A2003CE1C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0" y="6103938"/>
            <a:ext cx="16906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ástupný symbol pro obsah 2"/>
          <p:cNvSpPr>
            <a:spLocks noGrp="1"/>
          </p:cNvSpPr>
          <p:nvPr>
            <p:ph idx="1"/>
          </p:nvPr>
        </p:nvSpPr>
        <p:spPr>
          <a:xfrm>
            <a:off x="885824" y="1169986"/>
            <a:ext cx="6667501" cy="5014913"/>
          </a:xfrm>
          <a:prstGeom prst="rect">
            <a:avLst/>
          </a:prstGeom>
        </p:spPr>
        <p:txBody>
          <a:bodyPr lIns="0" tIns="0" rIns="0" bIns="0"/>
          <a:lstStyle>
            <a:lvl2pPr marL="685800" indent="-228600">
              <a:buSzPct val="100000"/>
              <a:buFont typeface="Arial" panose="020B0604020202020204" pitchFamily="34" charset="0"/>
              <a:buChar char="●"/>
              <a:defRPr/>
            </a:lvl2pPr>
            <a:lvl3pPr marL="1143000" indent="-228600"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4" name="Zástupný symbol pro obrázek 2"/>
          <p:cNvSpPr>
            <a:spLocks noGrp="1"/>
          </p:cNvSpPr>
          <p:nvPr>
            <p:ph type="pic" idx="13"/>
          </p:nvPr>
        </p:nvSpPr>
        <p:spPr>
          <a:xfrm>
            <a:off x="7743825" y="1169986"/>
            <a:ext cx="4005263" cy="5014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7" name="Zástupný symbol pro text 17"/>
          <p:cNvSpPr>
            <a:spLocks noGrp="1"/>
          </p:cNvSpPr>
          <p:nvPr>
            <p:ph type="body" sz="quarter" idx="14"/>
          </p:nvPr>
        </p:nvSpPr>
        <p:spPr>
          <a:xfrm>
            <a:off x="885825" y="419101"/>
            <a:ext cx="10863263" cy="6191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C91BC470-98FD-E14C-2AB7-CBBC83001E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76450" y="6300788"/>
            <a:ext cx="607695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969331ED-ACEC-12D5-FE46-62F68B6426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85825" y="6300788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5EC964F4-09D0-4EBD-896C-3D8C23D8B02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82161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9A11DC31-3DD0-FFCF-88E6-8024C267F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0" y="6103938"/>
            <a:ext cx="16906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85823" y="1200150"/>
            <a:ext cx="4972052" cy="4976813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6" name="Zástupný symbol pro obsah 15"/>
          <p:cNvSpPr>
            <a:spLocks noGrp="1"/>
          </p:cNvSpPr>
          <p:nvPr>
            <p:ph sz="quarter" idx="13"/>
          </p:nvPr>
        </p:nvSpPr>
        <p:spPr>
          <a:xfrm>
            <a:off x="6115051" y="1200150"/>
            <a:ext cx="5634038" cy="49768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/>
          </p:nvPr>
        </p:nvSpPr>
        <p:spPr>
          <a:xfrm>
            <a:off x="885825" y="419101"/>
            <a:ext cx="10934700" cy="6191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2A450DD0-1E31-B82D-6EFB-10C1BFE7FA7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76450" y="6300788"/>
            <a:ext cx="607695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01C2536-7A59-FC49-F1E5-CBE66297A6D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85825" y="6300788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7BD309CC-8001-4548-97FA-5DB5BD20305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94362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0D5AD422-2FB5-A145-3787-64B88C5A5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0" y="6103938"/>
            <a:ext cx="16906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85821" y="1681163"/>
            <a:ext cx="5111754" cy="82391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85821" y="2505075"/>
            <a:ext cx="5111754" cy="3684588"/>
          </a:xfrm>
          <a:prstGeom prst="rect">
            <a:avLst/>
          </a:prstGeom>
        </p:spPr>
        <p:txBody>
          <a:bodyPr lIns="0" tIns="0" rIns="0" bIns="0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lIns="0" tIns="0" rIns="0" bIns="0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/>
          </p:nvPr>
        </p:nvSpPr>
        <p:spPr>
          <a:xfrm>
            <a:off x="885825" y="419101"/>
            <a:ext cx="10934700" cy="6191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3A26344D-E19E-3FBF-A591-C7CDE8B2D3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76450" y="6300788"/>
            <a:ext cx="607695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47D5C5AD-5210-7FC5-E110-71A4D7B12F4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85825" y="6300788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77F05268-E30F-4514-BA2C-9B9AB588CE6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408009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54779801-8EC3-7B3B-762A-A3320B620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0" y="6103938"/>
            <a:ext cx="16906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885825" y="1447800"/>
            <a:ext cx="5410200" cy="4600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noProof="0"/>
              <a:t>Kliknutím na ikonu přidáte graf.</a:t>
            </a:r>
          </a:p>
        </p:txBody>
      </p:sp>
      <p:sp>
        <p:nvSpPr>
          <p:cNvPr id="11" name="Zástupný symbol pro graf 9"/>
          <p:cNvSpPr>
            <a:spLocks noGrp="1"/>
          </p:cNvSpPr>
          <p:nvPr>
            <p:ph type="chart" sz="quarter" idx="14"/>
          </p:nvPr>
        </p:nvSpPr>
        <p:spPr>
          <a:xfrm>
            <a:off x="6524624" y="1447800"/>
            <a:ext cx="5295899" cy="4600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noProof="0"/>
              <a:t>Kliknutím na ikonu přidáte graf.</a:t>
            </a:r>
          </a:p>
        </p:txBody>
      </p:sp>
      <p:sp>
        <p:nvSpPr>
          <p:cNvPr id="12" name="Zástupný symbol pro text 17"/>
          <p:cNvSpPr>
            <a:spLocks noGrp="1"/>
          </p:cNvSpPr>
          <p:nvPr>
            <p:ph type="body" sz="quarter" idx="15"/>
          </p:nvPr>
        </p:nvSpPr>
        <p:spPr>
          <a:xfrm>
            <a:off x="885825" y="419101"/>
            <a:ext cx="10934700" cy="6191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85BC347C-A64B-6513-D7B8-57336219553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076450" y="6300788"/>
            <a:ext cx="607695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7581DDD-5C93-2D52-1D46-EC03CB9C3F1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85825" y="6300788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B506DB1D-72DD-4A7A-834A-9098EB3BF43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3839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á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3581CFA-B4F7-DE74-25DE-0310FCF980F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04C0E8C9-BF60-114C-1375-60FAC26C3E8B}"/>
              </a:ext>
            </a:extLst>
          </p:cNvPr>
          <p:cNvSpPr/>
          <p:nvPr/>
        </p:nvSpPr>
        <p:spPr>
          <a:xfrm>
            <a:off x="0" y="0"/>
            <a:ext cx="4619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0" name="Zástupný symbol pro text 17"/>
          <p:cNvSpPr>
            <a:spLocks noGrp="1"/>
          </p:cNvSpPr>
          <p:nvPr>
            <p:ph type="body" sz="quarter" idx="14"/>
          </p:nvPr>
        </p:nvSpPr>
        <p:spPr>
          <a:xfrm>
            <a:off x="885825" y="1504950"/>
            <a:ext cx="10934700" cy="381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962134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á stránk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BC794FB-0DDF-8185-C9B8-5658A89F79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3DF85249-FC04-654E-89B1-408A7D905889}"/>
              </a:ext>
            </a:extLst>
          </p:cNvPr>
          <p:cNvSpPr/>
          <p:nvPr/>
        </p:nvSpPr>
        <p:spPr>
          <a:xfrm>
            <a:off x="0" y="0"/>
            <a:ext cx="4619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8" name="Zástupný symbol pro text 17"/>
          <p:cNvSpPr>
            <a:spLocks noGrp="1"/>
          </p:cNvSpPr>
          <p:nvPr>
            <p:ph type="body" sz="quarter" idx="14"/>
          </p:nvPr>
        </p:nvSpPr>
        <p:spPr>
          <a:xfrm>
            <a:off x="885825" y="1504950"/>
            <a:ext cx="10934700" cy="381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524131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77C93BF6-9A74-5E4D-AF66-78E77B8DD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0" y="6103938"/>
            <a:ext cx="16906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rázek 11"/>
          <p:cNvSpPr>
            <a:spLocks noGrp="1"/>
          </p:cNvSpPr>
          <p:nvPr>
            <p:ph type="pic" sz="quarter" idx="13"/>
          </p:nvPr>
        </p:nvSpPr>
        <p:spPr>
          <a:xfrm>
            <a:off x="885823" y="1343025"/>
            <a:ext cx="5772152" cy="4772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14" name="Zástupný symbol pro obrázek 13"/>
          <p:cNvSpPr>
            <a:spLocks noGrp="1"/>
          </p:cNvSpPr>
          <p:nvPr>
            <p:ph type="pic" sz="quarter" idx="14"/>
          </p:nvPr>
        </p:nvSpPr>
        <p:spPr>
          <a:xfrm>
            <a:off x="6810375" y="1343025"/>
            <a:ext cx="4962525" cy="2200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15" name="Zástupný symbol pro obrázek 13"/>
          <p:cNvSpPr>
            <a:spLocks noGrp="1"/>
          </p:cNvSpPr>
          <p:nvPr>
            <p:ph type="pic" sz="quarter" idx="15"/>
          </p:nvPr>
        </p:nvSpPr>
        <p:spPr>
          <a:xfrm>
            <a:off x="6810374" y="3767137"/>
            <a:ext cx="4962526" cy="23479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16" name="Zástupný symbol pro text 17"/>
          <p:cNvSpPr>
            <a:spLocks noGrp="1"/>
          </p:cNvSpPr>
          <p:nvPr>
            <p:ph type="body" sz="quarter" idx="16"/>
          </p:nvPr>
        </p:nvSpPr>
        <p:spPr>
          <a:xfrm>
            <a:off x="885825" y="419101"/>
            <a:ext cx="10934700" cy="6191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B508DEE2-C560-5F23-2C00-BC1AD47643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076450" y="6300788"/>
            <a:ext cx="607695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1049B330-ABF9-B503-271E-17762F94DD2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85825" y="6300788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E01AEC59-6179-4EBB-83E2-18B6601BC6E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08406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5F3BD784-783C-79B6-4100-8DDEC195A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213" y="5773738"/>
            <a:ext cx="25368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ástupný symbol pro text 17"/>
          <p:cNvSpPr>
            <a:spLocks noGrp="1"/>
          </p:cNvSpPr>
          <p:nvPr>
            <p:ph type="body" sz="quarter" idx="15"/>
          </p:nvPr>
        </p:nvSpPr>
        <p:spPr>
          <a:xfrm>
            <a:off x="885825" y="1543050"/>
            <a:ext cx="10934700" cy="3960442"/>
          </a:xfrm>
          <a:prstGeom prst="rect">
            <a:avLst/>
          </a:prstGeom>
        </p:spPr>
        <p:txBody>
          <a:bodyPr lIns="0" tIns="0" rIns="0" bIns="0"/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968506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7C85AAD-4245-78BE-78DA-6D964C725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213" y="5773738"/>
            <a:ext cx="25368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1ED1D76B-29AB-734E-D401-EDED8E072DBB}"/>
              </a:ext>
            </a:extLst>
          </p:cNvPr>
          <p:cNvSpPr/>
          <p:nvPr/>
        </p:nvSpPr>
        <p:spPr>
          <a:xfrm>
            <a:off x="919163" y="468313"/>
            <a:ext cx="5921375" cy="5921375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8673" y="1581150"/>
            <a:ext cx="9749327" cy="3922341"/>
          </a:xfrm>
          <a:prstGeom prst="rect">
            <a:avLst/>
          </a:prstGeom>
        </p:spPr>
        <p:txBody>
          <a:bodyPr lIns="0" rIns="0" anchor="ctr" anchorCtr="0">
            <a:normAutofit/>
          </a:bodyPr>
          <a:lstStyle>
            <a:lvl1pPr algn="l"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6A5FAF38-4B71-1AF0-55CF-F97387BA3C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7175" y="330200"/>
            <a:ext cx="2601913" cy="1250950"/>
          </a:xfrm>
          <a:prstGeom prst="rect">
            <a:avLst/>
          </a:prstGeom>
        </p:spPr>
        <p:txBody>
          <a:bodyPr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229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ál 2">
            <a:extLst>
              <a:ext uri="{FF2B5EF4-FFF2-40B4-BE49-F238E27FC236}">
                <a16:creationId xmlns:a16="http://schemas.microsoft.com/office/drawing/2014/main" id="{392DED4D-5B6F-136C-7E8B-AC95073ABCB8}"/>
              </a:ext>
            </a:extLst>
          </p:cNvPr>
          <p:cNvSpPr/>
          <p:nvPr/>
        </p:nvSpPr>
        <p:spPr>
          <a:xfrm>
            <a:off x="919163" y="468313"/>
            <a:ext cx="5921375" cy="592137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76EC9CA-92EF-46E7-5F9F-60ECA60B7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3" y="5597525"/>
            <a:ext cx="172243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8673" y="1581150"/>
            <a:ext cx="9749327" cy="3922341"/>
          </a:xfrm>
          <a:prstGeom prst="rect">
            <a:avLst/>
          </a:prstGeom>
        </p:spPr>
        <p:txBody>
          <a:bodyPr lIns="0" rIns="0" anchor="ctr" anchorCtr="0">
            <a:normAutofit/>
          </a:bodyPr>
          <a:lstStyle>
            <a:lvl1pPr algn="l"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F3026BC0-D9D6-9CBE-0F05-710878E3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7175" y="330200"/>
            <a:ext cx="2601913" cy="1250950"/>
          </a:xfrm>
          <a:prstGeom prst="rect">
            <a:avLst/>
          </a:prstGeom>
        </p:spPr>
        <p:txBody>
          <a:bodyPr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378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ál 2">
            <a:extLst>
              <a:ext uri="{FF2B5EF4-FFF2-40B4-BE49-F238E27FC236}">
                <a16:creationId xmlns:a16="http://schemas.microsoft.com/office/drawing/2014/main" id="{1FCBB983-08B3-4C13-DFAD-DD51B322D0BF}"/>
              </a:ext>
            </a:extLst>
          </p:cNvPr>
          <p:cNvSpPr/>
          <p:nvPr/>
        </p:nvSpPr>
        <p:spPr>
          <a:xfrm>
            <a:off x="919163" y="468313"/>
            <a:ext cx="5921375" cy="5921375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FA7A0CB-F78F-F8FF-CAE3-FE0A2115C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3" y="5597525"/>
            <a:ext cx="172243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8673" y="1581150"/>
            <a:ext cx="9749327" cy="3922341"/>
          </a:xfrm>
          <a:prstGeom prst="rect">
            <a:avLst/>
          </a:prstGeom>
        </p:spPr>
        <p:txBody>
          <a:bodyPr lIns="0" rIns="0" anchor="ctr" anchorCtr="0">
            <a:normAutofit/>
          </a:bodyPr>
          <a:lstStyle>
            <a:lvl1pPr algn="l"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AB2A7DC8-3506-665E-C809-B3DF0A40AC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7175" y="330200"/>
            <a:ext cx="2601913" cy="1250950"/>
          </a:xfrm>
          <a:prstGeom prst="rect">
            <a:avLst/>
          </a:prstGeom>
        </p:spPr>
        <p:txBody>
          <a:bodyPr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0353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94C5A269-335E-61A3-5E38-2B5EE7C4C8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AFAE488-6AF8-C9FC-D046-C7A4B54F9CAB}"/>
              </a:ext>
            </a:extLst>
          </p:cNvPr>
          <p:cNvSpPr/>
          <p:nvPr/>
        </p:nvSpPr>
        <p:spPr>
          <a:xfrm>
            <a:off x="0" y="0"/>
            <a:ext cx="4619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C52AB847-D77C-435F-E43C-8BFE688AA46E}"/>
              </a:ext>
            </a:extLst>
          </p:cNvPr>
          <p:cNvSpPr/>
          <p:nvPr/>
        </p:nvSpPr>
        <p:spPr>
          <a:xfrm>
            <a:off x="919163" y="468313"/>
            <a:ext cx="5921375" cy="59213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E1732C1-54C1-7016-1C39-1014916E2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975" y="5827713"/>
            <a:ext cx="25384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8673" y="1581150"/>
            <a:ext cx="9749327" cy="3922341"/>
          </a:xfrm>
          <a:prstGeom prst="rect">
            <a:avLst/>
          </a:prstGeom>
        </p:spPr>
        <p:txBody>
          <a:bodyPr lIns="0" rIns="0" anchor="ctr" anchorCtr="0">
            <a:normAutofit/>
          </a:bodyPr>
          <a:lstStyle>
            <a:lvl1pPr algn="l"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8B87632F-E979-CDAA-F6DE-699500046D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7175" y="330200"/>
            <a:ext cx="2601913" cy="1250950"/>
          </a:xfrm>
          <a:prstGeom prst="rect">
            <a:avLst/>
          </a:prstGeom>
        </p:spPr>
        <p:txBody>
          <a:bodyPr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3751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BAD4A839-CD77-384E-7DA4-C19DEF8B26A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B5D00CF-1347-B723-3458-5EEFC931D14C}"/>
              </a:ext>
            </a:extLst>
          </p:cNvPr>
          <p:cNvSpPr/>
          <p:nvPr/>
        </p:nvSpPr>
        <p:spPr>
          <a:xfrm>
            <a:off x="0" y="0"/>
            <a:ext cx="4619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77D220EB-69BE-CA7A-015F-8FA361900E7F}"/>
              </a:ext>
            </a:extLst>
          </p:cNvPr>
          <p:cNvSpPr/>
          <p:nvPr/>
        </p:nvSpPr>
        <p:spPr>
          <a:xfrm>
            <a:off x="919163" y="468313"/>
            <a:ext cx="5921375" cy="59213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E57284A-6564-C3AD-81F3-45EB05C81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3" y="5588000"/>
            <a:ext cx="172243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8673" y="1581150"/>
            <a:ext cx="9749327" cy="3922341"/>
          </a:xfrm>
          <a:prstGeom prst="rect">
            <a:avLst/>
          </a:prstGeom>
        </p:spPr>
        <p:txBody>
          <a:bodyPr lIns="0" rIns="0" anchor="ctr" anchorCtr="0">
            <a:normAutofit/>
          </a:bodyPr>
          <a:lstStyle>
            <a:lvl1pPr algn="l"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1FE726B7-AB86-1604-1FA8-C684F102EC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7175" y="330200"/>
            <a:ext cx="2601913" cy="1250950"/>
          </a:xfrm>
          <a:prstGeom prst="rect">
            <a:avLst/>
          </a:prstGeom>
        </p:spPr>
        <p:txBody>
          <a:bodyPr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687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122D4381-69BA-A7B0-98BD-3ADDD5397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0" y="6103938"/>
            <a:ext cx="16906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text 17"/>
          <p:cNvSpPr>
            <a:spLocks noGrp="1"/>
          </p:cNvSpPr>
          <p:nvPr>
            <p:ph type="body" sz="quarter" idx="14"/>
          </p:nvPr>
        </p:nvSpPr>
        <p:spPr>
          <a:xfrm>
            <a:off x="885825" y="419101"/>
            <a:ext cx="10934700" cy="6191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291696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zápa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6FB4CDE6-7259-628F-F3B6-AFD61B94B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0" y="6103938"/>
            <a:ext cx="16906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text 17"/>
          <p:cNvSpPr>
            <a:spLocks noGrp="1"/>
          </p:cNvSpPr>
          <p:nvPr>
            <p:ph type="body" sz="quarter" idx="14"/>
          </p:nvPr>
        </p:nvSpPr>
        <p:spPr>
          <a:xfrm>
            <a:off x="885825" y="419101"/>
            <a:ext cx="10934700" cy="6191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7AFCF258-712D-1A35-C491-97E970271C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76450" y="6300788"/>
            <a:ext cx="607695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0D7AA77-48F4-3396-F78F-F6A4602420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85825" y="6300788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BF965A86-709E-4834-98F3-9F09AEBE932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77593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DB818E61-47E8-E503-60D9-E6BD74E980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0" y="6103938"/>
            <a:ext cx="16906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5824" y="1169986"/>
            <a:ext cx="10863264" cy="5014913"/>
          </a:xfrm>
          <a:prstGeom prst="rect">
            <a:avLst/>
          </a:prstGeom>
        </p:spPr>
        <p:txBody>
          <a:bodyPr lIns="0" tIns="0" rIns="0" bIns="0"/>
          <a:lstStyle>
            <a:lvl2pPr marL="685800" indent="-228600">
              <a:buSzPct val="100000"/>
              <a:buFont typeface="Arial" panose="020B0604020202020204" pitchFamily="34" charset="0"/>
              <a:buChar char="●"/>
              <a:defRPr/>
            </a:lvl2pPr>
            <a:lvl3pPr marL="1143000" indent="-228600"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17"/>
          <p:cNvSpPr>
            <a:spLocks noGrp="1"/>
          </p:cNvSpPr>
          <p:nvPr>
            <p:ph type="body" sz="quarter" idx="14"/>
          </p:nvPr>
        </p:nvSpPr>
        <p:spPr>
          <a:xfrm>
            <a:off x="885825" y="419101"/>
            <a:ext cx="10934700" cy="6191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592AD244-9A20-2A10-0317-1844B19F9C1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76450" y="6300788"/>
            <a:ext cx="6076950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5951B53C-69FF-30AD-DF99-33EC623FEC0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85825" y="6300788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DA9527B6-CF37-4814-B78F-55A97854240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8922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B3FD582A-833B-FB3D-CC6D-9BE8E6E20DAC}"/>
              </a:ext>
            </a:extLst>
          </p:cNvPr>
          <p:cNvSpPr/>
          <p:nvPr/>
        </p:nvSpPr>
        <p:spPr>
          <a:xfrm>
            <a:off x="0" y="0"/>
            <a:ext cx="46196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algn="l" rtl="0" eaLnBrk="1" fontAlgn="base" hangingPunct="1">
        <a:spcBef>
          <a:spcPts val="1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kvalita.mendelu.cz/" TargetMode="External"/><Relationship Id="rId2" Type="http://schemas.openxmlformats.org/officeDocument/2006/relationships/hyperlink" Target="mailto:kvalita@mendelu.cz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png"/><Relationship Id="rId4" Type="http://schemas.openxmlformats.org/officeDocument/2006/relationships/hyperlink" Target="https://akreditace.mendelu.cz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valita.mendelu.cz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akreditace.mendelu.cz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5">
            <a:extLst>
              <a:ext uri="{FF2B5EF4-FFF2-40B4-BE49-F238E27FC236}">
                <a16:creationId xmlns:a16="http://schemas.microsoft.com/office/drawing/2014/main" id="{EB8795B3-907D-BB6E-AAD6-16FEFE4794AD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919163" y="1581150"/>
            <a:ext cx="9748837" cy="3922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tIns="45720" bIns="45720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altLang="cs-CZ" dirty="0"/>
              <a:t>Systém zajišťování a hodnocení kvality na MENDELU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D1B7251-6DAD-D022-48FB-1133A6404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04922"/>
            <a:ext cx="5712447" cy="81693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42D795E-8BDD-88BF-BE2B-8190ABD0B706}"/>
              </a:ext>
            </a:extLst>
          </p:cNvPr>
          <p:cNvSpPr txBox="1"/>
          <p:nvPr/>
        </p:nvSpPr>
        <p:spPr>
          <a:xfrm>
            <a:off x="1138306" y="5026437"/>
            <a:ext cx="55008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Projekt udržitelného a moderního akademického prostředí ​</a:t>
            </a:r>
            <a:br>
              <a:rPr lang="cs-CZ" sz="1400" dirty="0"/>
            </a:br>
            <a:r>
              <a:rPr lang="cs-CZ" sz="1400" dirty="0"/>
              <a:t>(PUMA)​</a:t>
            </a:r>
            <a:br>
              <a:rPr lang="cs-CZ" sz="1400" dirty="0"/>
            </a:br>
            <a:r>
              <a:rPr lang="cs-CZ" sz="1400" dirty="0"/>
              <a:t>​</a:t>
            </a:r>
            <a:br>
              <a:rPr lang="cs-CZ" sz="1400" dirty="0"/>
            </a:br>
            <a:r>
              <a:rPr lang="cs-CZ" sz="1400" dirty="0"/>
              <a:t>CZ.02.02.XX/00/23_022/0008964​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DAFBDFF-09AE-7876-A562-BD762FC23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313"/>
          <a:stretch/>
        </p:blipFill>
        <p:spPr>
          <a:xfrm>
            <a:off x="622117" y="0"/>
            <a:ext cx="10480373" cy="624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52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F463E-76FD-7E51-8E7E-722048D89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38E96EA-C2B2-A352-EC03-7EB166C8B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824" y="1485900"/>
            <a:ext cx="6667501" cy="469900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jako přímí uživatelé vzdělávacích služeb přinášejí studující unikátní pohled na kvalitu poskytovaného vzdělání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zapojení studujících do hodnocení a rozhodování posiluje otevřenost a důvěru v procesy kvality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díky svým zkušenostem s moderními technologiemi a metodami výuky mohou studenti přinášet nové nápady a podporovat inovace ve vzdělávacím procesu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vytvoření kultury kvality – kvalita je vnímána jako společná odpovědnost celé akademické komunity</a:t>
            </a:r>
          </a:p>
        </p:txBody>
      </p:sp>
      <p:pic>
        <p:nvPicPr>
          <p:cNvPr id="4" name="Obrázek 3" descr="Obsah obrázku oblečení, boty, osoba, muž&#10;&#10;Obsah generovaný pomocí AI může být nesprávný.">
            <a:extLst>
              <a:ext uri="{FF2B5EF4-FFF2-40B4-BE49-F238E27FC236}">
                <a16:creationId xmlns:a16="http://schemas.microsoft.com/office/drawing/2014/main" id="{26321FBD-9BCC-69C9-39FA-9DE089C664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99" r="8333" b="-2"/>
          <a:stretch>
            <a:fillRect/>
          </a:stretch>
        </p:blipFill>
        <p:spPr>
          <a:xfrm>
            <a:off x="7743841" y="1169986"/>
            <a:ext cx="4005231" cy="5014913"/>
          </a:xfrm>
          <a:prstGeom prst="rect">
            <a:avLst/>
          </a:prstGeom>
          <a:noFill/>
        </p:spPr>
      </p:pic>
      <p:sp>
        <p:nvSpPr>
          <p:cNvPr id="2" name="Zástupný text 1">
            <a:extLst>
              <a:ext uri="{FF2B5EF4-FFF2-40B4-BE49-F238E27FC236}">
                <a16:creationId xmlns:a16="http://schemas.microsoft.com/office/drawing/2014/main" id="{0DFBC145-EF03-C0D7-9E4F-BCCE723388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825" y="301337"/>
            <a:ext cx="10863263" cy="1007918"/>
          </a:xfrm>
        </p:spPr>
        <p:txBody>
          <a:bodyPr>
            <a:noAutofit/>
          </a:bodyPr>
          <a:lstStyle/>
          <a:p>
            <a:r>
              <a:rPr lang="cs-CZ" dirty="0"/>
              <a:t>Přínos zapojení studujících do systému zajišťování a hodnocení kvality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BADF585-73CD-19E6-018D-2A7C2F0D94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C964F4-09D0-4EBD-896C-3D8C23D8B024}" type="slidenum">
              <a:rPr lang="cs-CZ" altLang="cs-CZ" smtClean="0"/>
              <a:pPr/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28807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A7D7963E-6AA2-4EE9-EEBE-C72F77DD9A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"/>
          <a:stretch>
            <a:fillRect/>
          </a:stretch>
        </p:blipFill>
        <p:spPr>
          <a:xfrm>
            <a:off x="885825" y="1337801"/>
            <a:ext cx="4972052" cy="4976813"/>
          </a:xfrm>
          <a:prstGeom prst="rect">
            <a:avLst/>
          </a:prstGeom>
          <a:noFill/>
        </p:spPr>
      </p:pic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06B2A65-86DB-D935-FAF7-7BC28198F2D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5051" y="1337800"/>
            <a:ext cx="5634038" cy="497681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sdílení názorů a zkušeností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diskuze mezi studujícími pomáhá identifikovat problémy a navrhovat možná řešení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organizovaná komunita má větší legitimitu a sílu prosazovat změny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šíření povědomí o významu kvality mezi další studující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dirty="0"/>
              <a:t>zajištění kontinuity – jednotliví studující odcházejí, ale komunita uchovává zkušenosti, postupy a dobrou praxi pro nové členy</a:t>
            </a:r>
          </a:p>
          <a:p>
            <a:pPr>
              <a:lnSpc>
                <a:spcPct val="90000"/>
              </a:lnSpc>
            </a:pPr>
            <a:endParaRPr lang="cs-CZ" b="1" dirty="0"/>
          </a:p>
        </p:txBody>
      </p:sp>
      <p:sp>
        <p:nvSpPr>
          <p:cNvPr id="2" name="Zástupný text 1">
            <a:extLst>
              <a:ext uri="{FF2B5EF4-FFF2-40B4-BE49-F238E27FC236}">
                <a16:creationId xmlns:a16="http://schemas.microsoft.com/office/drawing/2014/main" id="{E6F45818-B6B1-248F-264F-80E21B4A63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825" y="255639"/>
            <a:ext cx="10934700" cy="1002890"/>
          </a:xfrm>
        </p:spPr>
        <p:txBody>
          <a:bodyPr>
            <a:noAutofit/>
          </a:bodyPr>
          <a:lstStyle/>
          <a:p>
            <a:r>
              <a:rPr lang="cs-CZ" dirty="0"/>
              <a:t>Význam vzniku komunity zástupců studujících v systému zajišťování a hodnocení kvality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B606B4-0401-CECE-2E8F-084CB663AF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BD309CC-8001-4548-97FA-5DB5BD203057}" type="slidenum">
              <a:rPr lang="cs-CZ" altLang="cs-CZ" smtClean="0"/>
              <a:pPr/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5716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3A04D551-517F-33E1-6C8A-896FE18949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3495" y="2006480"/>
            <a:ext cx="4955934" cy="2994223"/>
          </a:xfrm>
        </p:spPr>
        <p:txBody>
          <a:bodyPr/>
          <a:lstStyle/>
          <a:p>
            <a:r>
              <a:rPr lang="cs-CZ" dirty="0"/>
              <a:t>Oddělení kvality</a:t>
            </a:r>
          </a:p>
          <a:p>
            <a:r>
              <a:rPr lang="cs-CZ" sz="2800" dirty="0"/>
              <a:t>Rektorát, budova A</a:t>
            </a:r>
          </a:p>
          <a:p>
            <a:r>
              <a:rPr lang="cs-CZ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kvalita@mendelu.cz</a:t>
            </a:r>
            <a:endParaRPr lang="cs-CZ" sz="2800" dirty="0"/>
          </a:p>
          <a:p>
            <a:endParaRPr lang="cs-CZ" sz="3200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97307FF5-38B5-AD38-4D5E-D5AB83369782}"/>
              </a:ext>
            </a:extLst>
          </p:cNvPr>
          <p:cNvSpPr/>
          <p:nvPr/>
        </p:nvSpPr>
        <p:spPr>
          <a:xfrm>
            <a:off x="6442691" y="2163992"/>
            <a:ext cx="4749165" cy="185166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32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kvalita.mendelu.cz</a:t>
            </a:r>
            <a:endParaRPr lang="cs-CZ" sz="3200" b="1" dirty="0">
              <a:solidFill>
                <a:schemeClr val="bg1"/>
              </a:solidFill>
            </a:endParaRPr>
          </a:p>
          <a:p>
            <a:r>
              <a:rPr lang="cs-CZ" sz="3200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akreditace.mendelu.cz</a:t>
            </a:r>
            <a:endParaRPr lang="cs-CZ" sz="3200" b="1" dirty="0">
              <a:solidFill>
                <a:schemeClr val="bg1"/>
              </a:solidFill>
            </a:endParaRPr>
          </a:p>
          <a:p>
            <a:pPr algn="ctr"/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5A30505-1F0D-FC90-6614-BCC541FF4EAE}"/>
              </a:ext>
            </a:extLst>
          </p:cNvPr>
          <p:cNvSpPr txBox="1"/>
          <p:nvPr/>
        </p:nvSpPr>
        <p:spPr>
          <a:xfrm>
            <a:off x="827062" y="5118442"/>
            <a:ext cx="4866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Projekt udržitelného a moderního akademického prostředí (PUMA) je spolufinancován Evropskou unií </a:t>
            </a:r>
            <a:endParaRPr lang="cs-CZ" sz="1400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A0C57514-5C54-3B56-33E9-D5F09D95A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6468" y="5941412"/>
            <a:ext cx="5712447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05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CB377139-893E-C0FF-C2DC-0CD1AA1E48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Úvod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7DA9010-F639-9747-AED2-42500B2586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342900" indent="-342900" algn="l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informace </a:t>
            </a:r>
            <a:r>
              <a:rPr lang="cs-CZ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 stránkách </a:t>
            </a:r>
            <a:r>
              <a:rPr lang="cs-CZ" u="sng" dirty="0">
                <a:solidFill>
                  <a:srgbClr val="78BE1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kvalita.mendelu.cz</a:t>
            </a:r>
            <a:endParaRPr lang="cs-CZ" u="sng" dirty="0">
              <a:solidFill>
                <a:srgbClr val="78BE1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Char char="-"/>
            </a:pPr>
            <a:endParaRPr lang="cs-CZ" u="sng" dirty="0"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</a:pPr>
            <a:r>
              <a:rPr lang="cs-CZ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Systém zajišťování a hodnocení kvality na MENDELU upravují:</a:t>
            </a:r>
          </a:p>
          <a:p>
            <a:pPr marL="342900" indent="-342900" algn="l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externí předpisy: </a:t>
            </a:r>
            <a:r>
              <a:rPr lang="cs-CZ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zákon 111/1998 Sb., o vysokých školách a o změně a doplnění dalších zákonů (zákon o vysokých školách)</a:t>
            </a:r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Nařízení vlády č. 274/2016 o standardech pro akreditace ve vysokém školství</a:t>
            </a:r>
            <a:endParaRPr lang="cs-CZ" i="1" u="sng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vnitřní předpisy: </a:t>
            </a:r>
            <a:r>
              <a:rPr lang="cs-CZ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Pravidla systému zajišťování vzdělávací, tvůrčí a s nimi souvisejících činností a vnitřního hodnocení vzdělávací, tvůrčí a s nimi souvisejících činností</a:t>
            </a:r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Jednací řád Rady pro vnitřní hodnocení Mendelovy univerzity v Brně</a:t>
            </a:r>
            <a:endParaRPr lang="cs-CZ" i="1" u="sng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alší předpisy, návody</a:t>
            </a:r>
            <a:r>
              <a:rPr lang="cs-CZ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metodiky</a:t>
            </a:r>
            <a:r>
              <a:rPr lang="cs-CZ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zveřejněné na stránkách </a:t>
            </a:r>
            <a:r>
              <a:rPr lang="cs-CZ" dirty="0">
                <a:solidFill>
                  <a:srgbClr val="78BE1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akreditace.mendelu.cz </a:t>
            </a:r>
            <a:endParaRPr lang="cs-CZ" dirty="0">
              <a:solidFill>
                <a:srgbClr val="78BE1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E92482-BE4D-1724-B2D5-2B18AF14440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1C2A2B4-B296-4724-B7F8-F1788001BA10}" type="slidenum">
              <a:rPr lang="cs-CZ" altLang="cs-CZ" smtClean="0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81287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4964CF5-0951-FE7A-A875-94D83C7CB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430" y="630291"/>
            <a:ext cx="5538045" cy="54758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BA8762-FA9E-1994-A9ED-8CDD89B69F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1C2A2B4-B296-4724-B7F8-F1788001BA10}" type="slidenum">
              <a:rPr lang="cs-CZ" altLang="cs-CZ" smtClean="0"/>
              <a:pPr/>
              <a:t>3</a:t>
            </a:fld>
            <a:endParaRPr lang="cs-CZ" altLang="cs-CZ"/>
          </a:p>
        </p:txBody>
      </p:sp>
      <p:pic>
        <p:nvPicPr>
          <p:cNvPr id="3" name="Obrázek 2" descr="Obsah obrázku text, snímek obrazovky, Webové stránky, dům&#10;&#10;Obsah generovaný pomocí AI může být nesprávný.">
            <a:extLst>
              <a:ext uri="{FF2B5EF4-FFF2-40B4-BE49-F238E27FC236}">
                <a16:creationId xmlns:a16="http://schemas.microsoft.com/office/drawing/2014/main" id="{116BEF94-7943-7E64-3957-430DBD4B9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37" y="342899"/>
            <a:ext cx="5834699" cy="46460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69175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91724CBA-ECB0-EBFC-9679-B033B19E2A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Vnitřní hodnocení kvality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1E297E2-875F-A4EA-B77B-9AFE54A46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5823" y="1184564"/>
            <a:ext cx="10863265" cy="5023447"/>
          </a:xfrm>
        </p:spPr>
        <p:txBody>
          <a:bodyPr/>
          <a:lstStyle/>
          <a:p>
            <a:r>
              <a:rPr lang="cs-CZ" dirty="0"/>
              <a:t>Systém vnitřního hodnocení kvality představuje soubor procesů, pravidel a dokumentů upravujících podmínky zajišťování a vnitřního hodnocení kvality vzdělávací, tvůrčí a s nimi souvisejících činností.</a:t>
            </a:r>
          </a:p>
          <a:p>
            <a:endParaRPr lang="cs-CZ" dirty="0"/>
          </a:p>
          <a:p>
            <a:r>
              <a:rPr lang="cs-CZ" dirty="0"/>
              <a:t>Hlavní výstup – </a:t>
            </a:r>
            <a:r>
              <a:rPr lang="cs-CZ" b="1" dirty="0"/>
              <a:t>Zpráva o vnitřním hodnocení kvality a dodatky k této zprávě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na základě zákona o vysokých školách (§ 77b)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1x za 4 roky, každý rok dodatky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zprávu i dodatky s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chvaluje akademický senát univerzity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C4713A-8142-C499-0707-8AAEDD9B976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1C2A2B4-B296-4724-B7F8-F1788001BA10}" type="slidenum">
              <a:rPr lang="cs-CZ" altLang="cs-CZ" smtClean="0"/>
              <a:pPr/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97988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7FD25-9E53-12FC-D149-5EEC3F025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21524E07-D175-4E2E-6B83-FDD0C516FB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Pilíře systému vnitřního hodnocení kvality</a:t>
            </a:r>
          </a:p>
          <a:p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BC7516-0E1C-38CC-5ADB-4A903CD2C9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5823" y="1246909"/>
            <a:ext cx="10863265" cy="4961102"/>
          </a:xfrm>
        </p:spPr>
        <p:txBody>
          <a:bodyPr/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 Kvalita studijních programů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Tematická hodnocení kvality</a:t>
            </a:r>
            <a:b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3. Zpětná vazba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" name="Obrázek 4" descr="Obsah obrázku text, snímek obrazovky, Písmo, Obdélník&#10;&#10;Obsah vygenerovaný umělou inteligencí může být nesprávný.">
            <a:extLst>
              <a:ext uri="{FF2B5EF4-FFF2-40B4-BE49-F238E27FC236}">
                <a16:creationId xmlns:a16="http://schemas.microsoft.com/office/drawing/2014/main" id="{4945768A-7900-377C-A1B9-9FCB249FE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182" y="2005445"/>
            <a:ext cx="6941995" cy="4202566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AB29B1-6B23-4CD6-A2F2-C703C242094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1C2A2B4-B296-4724-B7F8-F1788001BA10}" type="slidenum">
              <a:rPr lang="cs-CZ" altLang="cs-CZ" smtClean="0"/>
              <a:pPr/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5322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DFF0186-A6C1-34EA-9806-F10A2EE639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4189" y="473242"/>
            <a:ext cx="10914899" cy="5734769"/>
          </a:xfrm>
        </p:spPr>
        <p:txBody>
          <a:bodyPr/>
          <a:lstStyle/>
          <a:p>
            <a:r>
              <a:rPr lang="cs-CZ" sz="3200" b="1" dirty="0">
                <a:solidFill>
                  <a:schemeClr val="tx2"/>
                </a:solidFill>
              </a:rPr>
              <a:t>3. Zpětná vazba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Dotazníkové šetření mezi absolventy</a:t>
            </a:r>
          </a:p>
          <a:p>
            <a:pPr marL="1028700" lvl="1" indent="-342900">
              <a:buClrTx/>
              <a:buFontTx/>
              <a:buChar char="-"/>
            </a:pPr>
            <a:r>
              <a:rPr lang="cs-CZ" dirty="0"/>
              <a:t>realizace  jednou ročně v období květen – červenec</a:t>
            </a:r>
          </a:p>
          <a:p>
            <a:pPr marL="1028700" lvl="1" indent="-342900">
              <a:buClrTx/>
              <a:buFontTx/>
              <a:buChar char="-"/>
            </a:pPr>
            <a:r>
              <a:rPr lang="cs-CZ" dirty="0"/>
              <a:t>čerství absolventi a absolventi rok od ukončení studia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Předmětové evaluace – hodnocení výuky z pohledu studentů</a:t>
            </a:r>
          </a:p>
          <a:p>
            <a:pPr marL="1028700" lvl="1" indent="-342900">
              <a:buClrTx/>
              <a:buFontTx/>
              <a:buChar char="-"/>
            </a:pPr>
            <a:r>
              <a:rPr lang="cs-CZ" dirty="0"/>
              <a:t>realizace v kompetenci jednotlivých součástí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Prů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zkum spokojenosti zaměstnanců </a:t>
            </a:r>
            <a:r>
              <a:rPr lang="cs-CZ" dirty="0"/>
              <a:t>s pracovně právním prostředí na MENDELU</a:t>
            </a:r>
          </a:p>
          <a:p>
            <a:pPr marL="1028700" lvl="1" indent="-342900">
              <a:spcBef>
                <a:spcPts val="1000"/>
              </a:spcBef>
              <a:buClrTx/>
              <a:buFontTx/>
              <a:buChar char="-"/>
              <a:defRPr/>
            </a:pPr>
            <a:r>
              <a:rPr lang="cs-CZ" dirty="0">
                <a:latin typeface="Arial"/>
              </a:rPr>
              <a:t>r</a:t>
            </a:r>
            <a:r>
              <a:rPr kumimoji="0" lang="cs-CZ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ealizace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v kompetenci Odboru řízení lidských zdrojů</a:t>
            </a:r>
            <a:endParaRPr lang="cs-CZ" dirty="0"/>
          </a:p>
          <a:p>
            <a:r>
              <a:rPr lang="cs-CZ" sz="3200" b="1" dirty="0">
                <a:solidFill>
                  <a:schemeClr val="tx2"/>
                </a:solidFill>
              </a:rPr>
              <a:t>2. Tematická hodnocení kvality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až 4 hodnocení za rok, témata stanovuje rada pro vnitřní hodnocení včetně vyhodnocení jejich výsledků</a:t>
            </a:r>
          </a:p>
          <a:p>
            <a:endParaRPr lang="cs-CZ" b="1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4A2E887-4343-27A2-4A76-B5907B4361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1C2A2B4-B296-4724-B7F8-F1788001BA10}" type="slidenum">
              <a:rPr lang="cs-CZ" altLang="cs-CZ" smtClean="0"/>
              <a:pPr/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99753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CD81F509-AE9F-A38A-4D6C-8F84448BFA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1. Kvalita studijních programů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727846E-A273-593E-F79C-56675AFF46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hodnocení SP probíhá prostřednictvím rady pro vnitřní hodnocení a     programových komisí a oborových rad na fakultách/VÚ</a:t>
            </a:r>
          </a:p>
          <a:p>
            <a:r>
              <a:rPr lang="cs-CZ" b="1" dirty="0"/>
              <a:t>Rada pro vnitřní hodnocení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kvalitu SP posuzuje ve dvou fázích života SP:</a:t>
            </a:r>
          </a:p>
          <a:p>
            <a:pPr marL="1028700" lvl="1" indent="-342900">
              <a:buClrTx/>
              <a:buFontTx/>
              <a:buChar char="-"/>
            </a:pPr>
            <a:r>
              <a:rPr lang="cs-CZ" dirty="0"/>
              <a:t>v rámci procesu akreditace SP</a:t>
            </a:r>
          </a:p>
          <a:p>
            <a:pPr marL="1028700" lvl="1" indent="-342900">
              <a:buClrTx/>
              <a:buFontTx/>
              <a:buChar char="-"/>
            </a:pPr>
            <a:r>
              <a:rPr lang="cs-CZ" dirty="0"/>
              <a:t>v pravidelných intervalech po získání akreditace (1x za 4 roky)</a:t>
            </a:r>
          </a:p>
          <a:p>
            <a:pPr marL="360363" lvl="1" indent="-360363">
              <a:buClr>
                <a:schemeClr val="tx1"/>
              </a:buClr>
            </a:pPr>
            <a:r>
              <a:rPr lang="cs-CZ" dirty="0"/>
              <a:t>stěžejní parametry posuzované u SP:</a:t>
            </a:r>
          </a:p>
          <a:p>
            <a:pPr marL="1028700" marR="0" lvl="1" indent="-34290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publikační a tvůrčí činnost garanta</a:t>
            </a:r>
          </a:p>
          <a:p>
            <a:pPr marL="1028700" marR="0" lvl="1" indent="-34290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personální zabezpečení SP</a:t>
            </a:r>
          </a:p>
          <a:p>
            <a:pPr marL="1028700" lvl="1" indent="-342900">
              <a:buClrTx/>
              <a:buFontTx/>
              <a:buChar char="-"/>
              <a:defRPr/>
            </a:pPr>
            <a:r>
              <a:rPr lang="cs-CZ" dirty="0"/>
              <a:t>vývoj počtu studentů, studijní neúspěšnost</a:t>
            </a:r>
          </a:p>
          <a:p>
            <a:pPr marL="1028700" lvl="1" indent="-342900">
              <a:buClrTx/>
              <a:buFontTx/>
              <a:buChar char="-"/>
              <a:defRPr/>
            </a:pPr>
            <a:r>
              <a:rPr lang="cs-CZ" dirty="0"/>
              <a:t>plánovaný rozvoj SP</a:t>
            </a:r>
          </a:p>
          <a:p>
            <a:pPr marL="0" lvl="1" indent="0">
              <a:buNone/>
            </a:pPr>
            <a:endParaRPr lang="cs-CZ" dirty="0"/>
          </a:p>
          <a:p>
            <a:pPr marL="0" lvl="1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78AF98-342C-8C4C-B8B3-C164DD01529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1C2A2B4-B296-4724-B7F8-F1788001BA10}" type="slidenum">
              <a:rPr lang="cs-CZ" altLang="cs-CZ" smtClean="0"/>
              <a:pPr/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5774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84BE3EA2-048B-A8E9-7F61-07C1D973E6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Fakulty/VÚ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11E35C-F0F5-7C33-0DDE-E6E736F464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5823" y="1038226"/>
            <a:ext cx="10863265" cy="516978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hodnocení SP probíhá formou zpracování roční hodnotící zprávy o uskutečňování SP na základě </a:t>
            </a:r>
            <a:r>
              <a:rPr lang="cs-CZ" i="1" dirty="0"/>
              <a:t>MPR 1/2025 Roční hodnocení akreditovaných studijních programů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/>
              <a:t>roční hodnotící zpráva </a:t>
            </a:r>
            <a:r>
              <a:rPr lang="cs-CZ" dirty="0"/>
              <a:t>obsahuje</a:t>
            </a:r>
            <a:r>
              <a:rPr lang="cs-CZ" b="1" dirty="0"/>
              <a:t>:</a:t>
            </a:r>
          </a:p>
          <a:p>
            <a:pPr marL="1028700" lvl="1" indent="-342900">
              <a:buFontTx/>
              <a:buChar char="-"/>
            </a:pPr>
            <a:r>
              <a:rPr lang="cs-CZ" dirty="0"/>
              <a:t>kvalitativní změny v SP, </a:t>
            </a:r>
          </a:p>
          <a:p>
            <a:pPr marL="1028700" lvl="1" indent="-342900">
              <a:buFontTx/>
              <a:buChar char="-"/>
            </a:pPr>
            <a:r>
              <a:rPr lang="cs-CZ" dirty="0"/>
              <a:t>zhodnocení počtu přijímaných studentů, absolventů a neúspěšnost studentů,</a:t>
            </a:r>
          </a:p>
          <a:p>
            <a:pPr marL="1028700" lvl="1" indent="-342900">
              <a:buFontTx/>
              <a:buChar char="-"/>
            </a:pPr>
            <a:r>
              <a:rPr lang="cs-CZ" dirty="0"/>
              <a:t>zhodnocení tvůrčí činnosti osob zajišťujících SP, </a:t>
            </a:r>
          </a:p>
          <a:p>
            <a:pPr marL="1028700" lvl="1" indent="-342900">
              <a:buFontTx/>
              <a:buChar char="-"/>
            </a:pPr>
            <a:r>
              <a:rPr lang="cs-CZ" b="1" dirty="0"/>
              <a:t>zhodnocení výsledků předmětových evaluací </a:t>
            </a:r>
            <a:r>
              <a:rPr lang="cs-CZ" dirty="0"/>
              <a:t>(pregraduální SP), </a:t>
            </a:r>
          </a:p>
          <a:p>
            <a:pPr marL="1028700" lvl="1" indent="-342900">
              <a:buFontTx/>
              <a:buChar char="-"/>
            </a:pPr>
            <a:r>
              <a:rPr lang="cs-CZ" dirty="0"/>
              <a:t>opatření pro další rozvoj aj.</a:t>
            </a:r>
          </a:p>
          <a:p>
            <a:pPr marL="342900" indent="-342900">
              <a:buFontTx/>
              <a:buChar char="-"/>
            </a:pPr>
            <a:r>
              <a:rPr lang="cs-CZ" dirty="0"/>
              <a:t>roční hodnotící zprávu zpracovává garant SP – předkládá k projednání </a:t>
            </a:r>
            <a:r>
              <a:rPr lang="cs-CZ" b="1" dirty="0"/>
              <a:t>programové komisi </a:t>
            </a:r>
            <a:r>
              <a:rPr lang="cs-CZ" dirty="0"/>
              <a:t>nebo</a:t>
            </a:r>
            <a:r>
              <a:rPr lang="cs-CZ" b="1" dirty="0"/>
              <a:t> </a:t>
            </a:r>
            <a:r>
              <a:rPr lang="cs-CZ" dirty="0"/>
              <a:t>oborové radě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2D95879-0DF5-E138-ABCC-6CD16097F33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1C2A2B4-B296-4724-B7F8-F1788001BA10}" type="slidenum">
              <a:rPr lang="cs-CZ" altLang="cs-CZ" smtClean="0"/>
              <a:pPr/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29861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3142401F-FDCF-590E-5FB5-6AB9156699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5825" y="301337"/>
            <a:ext cx="10934700" cy="1070264"/>
          </a:xfrm>
        </p:spPr>
        <p:txBody>
          <a:bodyPr/>
          <a:lstStyle/>
          <a:p>
            <a:r>
              <a:rPr lang="cs-CZ" dirty="0"/>
              <a:t>Zapojení studujících do systému zajišťování a hodnocení kvality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1F05325-9860-094C-E758-59B82EDFC0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5825" y="1371601"/>
            <a:ext cx="10863265" cy="5067297"/>
          </a:xfrm>
        </p:spPr>
        <p:txBody>
          <a:bodyPr/>
          <a:lstStyle/>
          <a:p>
            <a:pPr lvl="0">
              <a:spcAft>
                <a:spcPts val="300"/>
              </a:spcAft>
            </a:pPr>
            <a:r>
              <a:rPr lang="cs-CZ" dirty="0"/>
              <a:t>Studující hrají důležitou roli v systému zajišťování a hodnocení kvality. Zapojit se mohou do řady procesů: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dirty="0"/>
              <a:t>členství v </a:t>
            </a:r>
            <a:r>
              <a:rPr lang="cs-CZ" b="1" dirty="0"/>
              <a:t>akademickém senátu univerzity</a:t>
            </a:r>
            <a:r>
              <a:rPr lang="cs-CZ" dirty="0"/>
              <a:t>: schvalování </a:t>
            </a:r>
            <a:r>
              <a:rPr lang="cs-CZ" i="1" dirty="0"/>
              <a:t>Zprávy o vnitřním hodnocení kvality</a:t>
            </a:r>
            <a:r>
              <a:rPr lang="cs-CZ" dirty="0"/>
              <a:t> a dodatků k této zprávě, schvalování </a:t>
            </a:r>
            <a:r>
              <a:rPr lang="cs-CZ" i="1" dirty="0"/>
              <a:t>Pravidel systému zajišťování kvality vzdělávací, tvůrčí a s nimi souvisejících činností…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členství v </a:t>
            </a:r>
            <a:r>
              <a:rPr lang="cs-CZ" b="1" dirty="0"/>
              <a:t>akademickém senátu fakulty</a:t>
            </a:r>
            <a:r>
              <a:rPr lang="cs-CZ" dirty="0"/>
              <a:t>: projednávání návrhů SP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členství v </a:t>
            </a:r>
            <a:r>
              <a:rPr lang="cs-CZ" b="1" dirty="0"/>
              <a:t>radě pro vnitřní hodnocení</a:t>
            </a:r>
            <a:r>
              <a:rPr lang="cs-CZ" dirty="0"/>
              <a:t>: projednávání a schvalování SP, průběžné hodnocení SP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dirty="0"/>
              <a:t>členství v </a:t>
            </a:r>
            <a:r>
              <a:rPr lang="cs-CZ" b="1" dirty="0"/>
              <a:t>programové komisi</a:t>
            </a:r>
            <a:r>
              <a:rPr lang="cs-CZ" dirty="0"/>
              <a:t>: projednávání ročních hodnotících zpráv o  uskutečňování SP, možnost vyjádřit svůj názor a návrhy na zlepšení SP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dirty="0"/>
              <a:t>účast v </a:t>
            </a:r>
            <a:r>
              <a:rPr lang="cs-CZ" b="1" dirty="0"/>
              <a:t>předmětových anketách</a:t>
            </a:r>
            <a:r>
              <a:rPr lang="cs-CZ" dirty="0"/>
              <a:t>: vyplňování anket je důležitý způsob, jak dát zpětnou vazbu na konkrétní předměty a vyučující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7C5301-C64E-BF11-B270-276B9AC42C8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1C2A2B4-B296-4724-B7F8-F1788001BA10}" type="slidenum">
              <a:rPr lang="cs-CZ" altLang="cs-CZ" smtClean="0"/>
              <a:pPr/>
              <a:t>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90727250"/>
      </p:ext>
    </p:extLst>
  </p:cSld>
  <p:clrMapOvr>
    <a:masterClrMapping/>
  </p:clrMapOvr>
</p:sld>
</file>

<file path=ppt/theme/theme1.xml><?xml version="1.0" encoding="utf-8"?>
<a:theme xmlns:a="http://schemas.openxmlformats.org/drawingml/2006/main" name="MENDELU">
  <a:themeElements>
    <a:clrScheme name="MENDELU">
      <a:dk1>
        <a:srgbClr val="000000"/>
      </a:dk1>
      <a:lt1>
        <a:srgbClr val="FFFFFF"/>
      </a:lt1>
      <a:dk2>
        <a:srgbClr val="78BE14"/>
      </a:dk2>
      <a:lt2>
        <a:srgbClr val="7F7F7F"/>
      </a:lt2>
      <a:accent1>
        <a:srgbClr val="CE9700"/>
      </a:accent1>
      <a:accent2>
        <a:srgbClr val="0A5028"/>
      </a:accent2>
      <a:accent3>
        <a:srgbClr val="8C0A00"/>
      </a:accent3>
      <a:accent4>
        <a:srgbClr val="0046A0"/>
      </a:accent4>
      <a:accent5>
        <a:srgbClr val="AA006E"/>
      </a:accent5>
      <a:accent6>
        <a:srgbClr val="00AAB4"/>
      </a:accent6>
      <a:hlink>
        <a:srgbClr val="7F7F7F"/>
      </a:hlink>
      <a:folHlink>
        <a:srgbClr val="BFBFBF"/>
      </a:folHlink>
    </a:clrScheme>
    <a:fontScheme name="Vlastní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blona_prezentace_mendelu.pot [režim kompatibility]" id="{AFC15596-66E3-44B3-A2C3-E5F380BB1D0B}" vid="{47A339DB-60F5-4440-90BA-74A80CAF77A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5BF4B3E-3517-4BE6-9A43-E83A33DD1B68}">
  <we:reference id="WA200005566" version="3.0.0.3" store="Omex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sablona_prezentace_mendelu_new</Template>
  <TotalTime>2066</TotalTime>
  <Words>764</Words>
  <Application>Microsoft Office PowerPoint</Application>
  <PresentationFormat>Širokoúhlá obrazovka</PresentationFormat>
  <Paragraphs>86</Paragraphs>
  <Slides>13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Aptos</vt:lpstr>
      <vt:lpstr>Arial</vt:lpstr>
      <vt:lpstr>MENDELU</vt:lpstr>
      <vt:lpstr>Systém zajišťování a hodnocení kvality na MENDELU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Setkání se studujícími 19. 11. 2025</dc:title>
  <dc:creator>Kamila Lužová</dc:creator>
  <cp:lastModifiedBy>Eva Zvěřina</cp:lastModifiedBy>
  <cp:revision>85</cp:revision>
  <dcterms:created xsi:type="dcterms:W3CDTF">2025-05-19T11:21:29Z</dcterms:created>
  <dcterms:modified xsi:type="dcterms:W3CDTF">2026-02-10T09:15:23Z</dcterms:modified>
</cp:coreProperties>
</file>